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4"/>
  </p:notesMasterIdLst>
  <p:sldIdLst>
    <p:sldId id="256" r:id="rId2"/>
    <p:sldId id="257" r:id="rId3"/>
    <p:sldId id="301" r:id="rId4"/>
    <p:sldId id="298" r:id="rId5"/>
    <p:sldId id="280" r:id="rId6"/>
    <p:sldId id="299" r:id="rId7"/>
    <p:sldId id="300" r:id="rId8"/>
    <p:sldId id="302" r:id="rId9"/>
    <p:sldId id="303" r:id="rId10"/>
    <p:sldId id="304" r:id="rId11"/>
    <p:sldId id="305" r:id="rId12"/>
    <p:sldId id="269" r:id="rId13"/>
  </p:sldIdLst>
  <p:sldSz cx="9144000" cy="5143500" type="screen16x9"/>
  <p:notesSz cx="6858000" cy="9144000"/>
  <p:embeddedFontLst>
    <p:embeddedFont>
      <p:font typeface="Advent Pro Light" panose="020B0604020202020204" charset="0"/>
      <p:regular r:id="rId15"/>
      <p:bold r:id="rId16"/>
    </p:embeddedFont>
    <p:embeddedFont>
      <p:font typeface="Anton" pitchFamily="2" charset="0"/>
      <p:regular r:id="rId17"/>
    </p:embeddedFont>
    <p:embeddedFont>
      <p:font typeface="Calibri" panose="020F0502020204030204" pitchFamily="34" charset="0"/>
      <p:regular r:id="rId18"/>
      <p:bold r:id="rId19"/>
      <p:italic r:id="rId20"/>
      <p:boldItalic r:id="rId21"/>
    </p:embeddedFont>
    <p:embeddedFont>
      <p:font typeface="Fira Sans Condensed Light" panose="020B0403050000020004" pitchFamily="34" charset="0"/>
      <p:regular r:id="rId22"/>
      <p:bold r:id="rId23"/>
      <p:italic r:id="rId24"/>
      <p:boldItalic r:id="rId25"/>
    </p:embeddedFont>
    <p:embeddedFont>
      <p:font typeface="Rajdhani"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92239A-5AE9-478B-9978-CFAA509B4C54}">
  <a:tblStyle styleId="{F092239A-5AE9-478B-9978-CFAA509B4C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60"/>
  </p:normalViewPr>
  <p:slideViewPr>
    <p:cSldViewPr snapToGrid="0">
      <p:cViewPr varScale="1">
        <p:scale>
          <a:sx n="88" d="100"/>
          <a:sy n="88"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461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04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42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75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8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45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485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613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9"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AUTOMATED ATTENDANCE SYSTEM USING IMAGE PROCESSING </a:t>
            </a:r>
            <a:endParaRPr sz="3600"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91711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ABHINAV LOHIA – 2K19/CO/015</a:t>
            </a:r>
          </a:p>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ABHINAV RANJITH – 2K19/CO/016</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124000" y="513234"/>
            <a:ext cx="3843307" cy="39255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54610" indent="0" algn="just">
              <a:lnSpc>
                <a:spcPct val="150000"/>
              </a:lnSpc>
              <a:spcBef>
                <a:spcPts val="25"/>
              </a:spcBef>
              <a:spcAft>
                <a:spcPts val="0"/>
              </a:spcAft>
              <a:buNone/>
            </a:pPr>
            <a:r>
              <a:rPr lang="en-US" sz="1500" dirty="0">
                <a:effectLst/>
                <a:latin typeface="Fira Sans Condensed Light" panose="020B0604020202020204" charset="0"/>
                <a:ea typeface="Times New Roman" panose="02020603050405020304" pitchFamily="18" charset="0"/>
              </a:rPr>
              <a:t>A programmed participation the executives framework is an important apparatus for any learning the board schools. The majority of the current frameworks are tedious and require a semi manual work from the instructor or understudies. Our methodology intends to settle the issues by coordinating face acknowledgment all the while. Despite the fact that this framework has drawbacks like distinguishing enormous number of faces, there is significantly more opportunity to get better. Since we execute a particular methodology we can improve various modules until we arrive at a worthy recognition and distinguishing proof rate. The framework can be upgraded so that the precision, identification rate and acknowledgment rate can be expanded so that more number of understudies can be identified and perceived for the individuals who are available in the class.</a:t>
            </a:r>
            <a:endParaRPr lang="en-IN" sz="1500" dirty="0">
              <a:effectLst/>
              <a:latin typeface="Fira Sans Condensed Light" panose="020B0604020202020204" charset="0"/>
              <a:ea typeface="Times New Roman" panose="02020603050405020304" pitchFamily="18"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3F3F3"/>
                </a:solidFill>
              </a:rPr>
              <a:t>Conclusion</a:t>
            </a:r>
            <a:endParaRPr dirty="0">
              <a:solidFill>
                <a:srgbClr val="F3F3F3"/>
              </a:solidFill>
            </a:endParaRPr>
          </a:p>
        </p:txBody>
      </p:sp>
    </p:spTree>
    <p:extLst>
      <p:ext uri="{BB962C8B-B14F-4D97-AF65-F5344CB8AC3E}">
        <p14:creationId xmlns:p14="http://schemas.microsoft.com/office/powerpoint/2010/main" val="204210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100" y="1614515"/>
            <a:ext cx="7704000" cy="3416400"/>
          </a:xfrm>
          <a:prstGeom prst="rect">
            <a:avLst/>
          </a:prstGeom>
          <a:noFill/>
        </p:spPr>
        <p:txBody>
          <a:bodyPr spcFirstLastPara="1" wrap="square" lIns="91425" tIns="91425" rIns="91425" bIns="91425" anchor="t" anchorCtr="0">
            <a:noAutofit/>
          </a:bodyPr>
          <a:lstStyle/>
          <a:p>
            <a:r>
              <a:rPr lang="en-US" sz="1800" dirty="0">
                <a:solidFill>
                  <a:schemeClr val="tx2"/>
                </a:solidFill>
                <a:effectLst/>
                <a:latin typeface="+mj-lt"/>
                <a:ea typeface="Calibri" panose="020F0502020204030204" pitchFamily="34" charset="0"/>
              </a:rPr>
              <a:t> </a:t>
            </a:r>
          </a:p>
          <a:p>
            <a:pPr marL="444500" indent="-285750">
              <a:buFont typeface="Arial" panose="020B0604020202020204" pitchFamily="34" charset="0"/>
              <a:buChar char="•"/>
            </a:pPr>
            <a:r>
              <a:rPr lang="en-US" sz="1400" dirty="0">
                <a:solidFill>
                  <a:schemeClr val="tx2"/>
                </a:solidFill>
                <a:effectLst/>
                <a:latin typeface="+mj-lt"/>
                <a:ea typeface="Calibri" panose="020F0502020204030204" pitchFamily="34" charset="0"/>
              </a:rPr>
              <a:t>Automated Attendance Marking and Management System by Facial Recognition Using Histogram (2019 IEEE)</a:t>
            </a:r>
            <a:endParaRPr lang="en-IN" sz="1400" dirty="0">
              <a:solidFill>
                <a:schemeClr val="tx2"/>
              </a:solidFill>
              <a:effectLst/>
              <a:latin typeface="+mj-lt"/>
              <a:ea typeface="Calibri" panose="020F0502020204030204" pitchFamily="34" charset="0"/>
            </a:endParaRPr>
          </a:p>
          <a:p>
            <a:pPr>
              <a:buFont typeface="Wingdings" panose="05000000000000000000" pitchFamily="2" charset="2"/>
              <a:buChar char="Ø"/>
            </a:pPr>
            <a:r>
              <a:rPr lang="en-US" sz="1400" dirty="0">
                <a:solidFill>
                  <a:schemeClr val="tx2"/>
                </a:solidFill>
                <a:effectLst/>
                <a:latin typeface="+mj-lt"/>
                <a:ea typeface="Calibri" panose="020F0502020204030204" pitchFamily="34" charset="0"/>
              </a:rPr>
              <a:t> </a:t>
            </a:r>
            <a:endParaRPr lang="en-IN" sz="1400" dirty="0">
              <a:solidFill>
                <a:schemeClr val="tx2"/>
              </a:solidFill>
              <a:effectLst/>
              <a:latin typeface="+mj-lt"/>
              <a:ea typeface="Calibri" panose="020F0502020204030204" pitchFamily="34" charset="0"/>
            </a:endParaRPr>
          </a:p>
          <a:p>
            <a:pPr marL="285750" indent="-285750">
              <a:buFont typeface="Arial" panose="020B0604020202020204" pitchFamily="34" charset="0"/>
              <a:buChar char="•"/>
            </a:pPr>
            <a:r>
              <a:rPr lang="en-US" sz="1400" dirty="0">
                <a:solidFill>
                  <a:schemeClr val="tx2"/>
                </a:solidFill>
                <a:effectLst/>
                <a:latin typeface="+mj-lt"/>
                <a:ea typeface="Calibri" panose="020F0502020204030204" pitchFamily="34" charset="0"/>
              </a:rPr>
              <a:t> AUTOMATED ATTENDANCE SYSTEM USINGIMAGE PROCESSING   POOJA G.R, POORNIMA M, PALAKSHI S, M. BHANU PRAKASH VARMA, KRISHNAAN</a:t>
            </a:r>
            <a:endParaRPr lang="en-IN" sz="1400" dirty="0">
              <a:solidFill>
                <a:schemeClr val="tx2"/>
              </a:solidFill>
              <a:effectLst/>
              <a:latin typeface="+mj-lt"/>
              <a:ea typeface="Calibri" panose="020F0502020204030204" pitchFamily="34" charset="0"/>
            </a:endParaRPr>
          </a:p>
          <a:p>
            <a:pPr>
              <a:buFont typeface="Wingdings" panose="05000000000000000000" pitchFamily="2" charset="2"/>
              <a:buChar char="Ø"/>
            </a:pPr>
            <a:r>
              <a:rPr lang="en-US" sz="1400" dirty="0">
                <a:solidFill>
                  <a:schemeClr val="tx2"/>
                </a:solidFill>
                <a:effectLst/>
                <a:latin typeface="+mj-lt"/>
                <a:ea typeface="Calibri" panose="020F0502020204030204" pitchFamily="34" charset="0"/>
              </a:rPr>
              <a:t> </a:t>
            </a:r>
            <a:endParaRPr lang="en-IN" sz="1400" dirty="0">
              <a:solidFill>
                <a:schemeClr val="tx2"/>
              </a:solidFill>
              <a:effectLst/>
              <a:latin typeface="+mj-lt"/>
              <a:ea typeface="Calibri" panose="020F0502020204030204" pitchFamily="34" charset="0"/>
            </a:endParaRPr>
          </a:p>
          <a:p>
            <a:pPr marL="342900" lvl="0" indent="-342900">
              <a:buFont typeface="Wingdings" panose="05000000000000000000" pitchFamily="2" charset="2"/>
              <a:buChar char="Ø"/>
            </a:pPr>
            <a:r>
              <a:rPr lang="en-US" sz="1400" dirty="0">
                <a:solidFill>
                  <a:schemeClr val="tx2"/>
                </a:solidFill>
                <a:effectLst/>
                <a:latin typeface="+mj-lt"/>
                <a:ea typeface="Calibri" panose="020F0502020204030204" pitchFamily="34" charset="0"/>
              </a:rPr>
              <a:t>https://towardsdatascience.com/the-intuition-behind-facial-detection-the-viola-jones-algorithm-29d9106b6999</a:t>
            </a:r>
            <a:endParaRPr lang="en-IN" sz="1400" dirty="0">
              <a:solidFill>
                <a:schemeClr val="tx2"/>
              </a:solidFill>
              <a:effectLst/>
              <a:latin typeface="+mj-lt"/>
              <a:ea typeface="Calibri" panose="020F0502020204030204" pitchFamily="34"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n-US" sz="3200" b="1" u="sng" dirty="0">
                <a:effectLst/>
                <a:latin typeface="Calibri" panose="020F0502020204030204" pitchFamily="34" charset="0"/>
                <a:ea typeface="Calibri" panose="020F0502020204030204" pitchFamily="34" charset="0"/>
                <a:cs typeface="Calibri" panose="020F0502020204030204" pitchFamily="34" charset="0"/>
              </a:rPr>
              <a:t>Research Paper and References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855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23" name="TextBox 22">
            <a:extLst>
              <a:ext uri="{FF2B5EF4-FFF2-40B4-BE49-F238E27FC236}">
                <a16:creationId xmlns:a16="http://schemas.microsoft.com/office/drawing/2014/main" id="{07680A43-2C66-4090-880A-24EE4E3494DB}"/>
              </a:ext>
            </a:extLst>
          </p:cNvPr>
          <p:cNvSpPr txBox="1"/>
          <p:nvPr/>
        </p:nvSpPr>
        <p:spPr>
          <a:xfrm>
            <a:off x="2037907" y="1554410"/>
            <a:ext cx="4572000" cy="307777"/>
          </a:xfrm>
          <a:prstGeom prst="rect">
            <a:avLst/>
          </a:prstGeom>
          <a:noFill/>
        </p:spPr>
        <p:txBody>
          <a:bodyPr wrap="square">
            <a:spAutoFit/>
          </a:bodyPr>
          <a:lstStyle/>
          <a:p>
            <a:r>
              <a:rPr lang="en" dirty="0"/>
              <a:t>THANKS!ANKS!</a:t>
            </a:r>
            <a:endParaRPr lang="en-IN" dirty="0"/>
          </a:p>
        </p:txBody>
      </p:sp>
      <p:sp>
        <p:nvSpPr>
          <p:cNvPr id="24" name="Google Shape;1768;p46">
            <a:extLst>
              <a:ext uri="{FF2B5EF4-FFF2-40B4-BE49-F238E27FC236}">
                <a16:creationId xmlns:a16="http://schemas.microsoft.com/office/drawing/2014/main" id="{0A7EE8B1-BA9A-4742-B5B8-4242707BF2FE}"/>
              </a:ext>
            </a:extLst>
          </p:cNvPr>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4800"/>
              <a:buFont typeface="Rajdhani"/>
              <a:buNone/>
              <a:defRPr sz="72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IN"/>
              <a:t>THANKS!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Problem Statement</a:t>
            </a:r>
            <a:endParaRPr sz="3000" dirty="0">
              <a:solidFill>
                <a:srgbClr val="F3F3F3"/>
              </a:solidFill>
            </a:endParaRPr>
          </a:p>
        </p:txBody>
      </p:sp>
      <p:sp>
        <p:nvSpPr>
          <p:cNvPr id="110" name="Google Shape;110;p25"/>
          <p:cNvSpPr txBox="1">
            <a:spLocks noGrp="1"/>
          </p:cNvSpPr>
          <p:nvPr>
            <p:ph type="body" idx="1"/>
          </p:nvPr>
        </p:nvSpPr>
        <p:spPr>
          <a:xfrm>
            <a:off x="720000" y="1152475"/>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285750" lvl="0" indent="-285750" algn="l" rtl="0">
              <a:spcBef>
                <a:spcPts val="1600"/>
              </a:spcBef>
              <a:spcAft>
                <a:spcPts val="1600"/>
              </a:spcAft>
              <a:buClr>
                <a:schemeClr val="tx2"/>
              </a:buClr>
              <a:buSzPct val="70000"/>
              <a:buFont typeface="Wingdings" panose="05000000000000000000" pitchFamily="2" charset="2"/>
              <a:buChar char="q"/>
            </a:pPr>
            <a:r>
              <a:rPr lang="en-US" sz="1600" b="0" i="0" dirty="0">
                <a:solidFill>
                  <a:schemeClr val="tx2"/>
                </a:solidFill>
                <a:effectLst/>
                <a:latin typeface="Fira Sans Condensed Light" panose="020B0604020202020204" charset="0"/>
                <a:cs typeface="Rajdhani" panose="020B0604020202020204" charset="0"/>
              </a:rPr>
              <a:t>Time is gold as the famous line goes, time is valuable thing in the present fast changing, fast developing environment.</a:t>
            </a:r>
          </a:p>
          <a:p>
            <a:pPr marL="285750" lvl="0" indent="-285750" algn="l" rtl="0">
              <a:spcBef>
                <a:spcPts val="1600"/>
              </a:spcBef>
              <a:spcAft>
                <a:spcPts val="1600"/>
              </a:spcAft>
              <a:buClr>
                <a:schemeClr val="tx2"/>
              </a:buClr>
              <a:buSzPct val="70000"/>
              <a:buFont typeface="Wingdings" panose="05000000000000000000" pitchFamily="2" charset="2"/>
              <a:buChar char="q"/>
            </a:pPr>
            <a:r>
              <a:rPr lang="en-US" sz="1600" b="0" i="0" dirty="0">
                <a:solidFill>
                  <a:schemeClr val="tx2"/>
                </a:solidFill>
                <a:effectLst/>
                <a:latin typeface="Fira Sans Condensed Light" panose="020B0604020202020204" charset="0"/>
                <a:cs typeface="Rajdhani" panose="020B0604020202020204" charset="0"/>
              </a:rPr>
              <a:t>Using traditional strategy for getting down on names requires roughly 5-10 minutes for marking attendance of whole class. It becomes complicated when strength is more.</a:t>
            </a:r>
          </a:p>
          <a:p>
            <a:pPr marL="285750" lvl="0" indent="-285750" algn="l" rtl="0">
              <a:spcBef>
                <a:spcPts val="1600"/>
              </a:spcBef>
              <a:spcAft>
                <a:spcPts val="1600"/>
              </a:spcAft>
              <a:buClr>
                <a:schemeClr val="tx2"/>
              </a:buClr>
              <a:buSzPct val="70000"/>
              <a:buFont typeface="Wingdings" panose="05000000000000000000" pitchFamily="2" charset="2"/>
              <a:buChar char="q"/>
            </a:pPr>
            <a:r>
              <a:rPr lang="en-US" sz="1600" b="0" i="0" dirty="0">
                <a:solidFill>
                  <a:schemeClr val="tx2"/>
                </a:solidFill>
                <a:effectLst/>
                <a:latin typeface="Fira Sans Condensed Light" panose="020B0604020202020204" charset="0"/>
                <a:cs typeface="Rajdhani" panose="020B0604020202020204" charset="0"/>
              </a:rPr>
              <a:t>This framework incorporates detection of human face through the webcam where recognition of images is finished using a well-known algorithm called Viola Jones Algorithm.</a:t>
            </a:r>
          </a:p>
          <a:p>
            <a:pPr marL="0" lvl="0" indent="0" algn="l" rtl="0">
              <a:spcBef>
                <a:spcPts val="1600"/>
              </a:spcBef>
              <a:spcAft>
                <a:spcPts val="1600"/>
              </a:spcAft>
              <a:buNone/>
            </a:pPr>
            <a:endParaRPr lang="en-US" sz="1600" b="0" i="0" dirty="0">
              <a:solidFill>
                <a:schemeClr val="tx2"/>
              </a:solidFill>
              <a:effectLst/>
              <a:latin typeface="Rajdhani" panose="020B0604020202020204" charset="0"/>
              <a:cs typeface="Rajdhani"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Algorithm</a:t>
            </a:r>
            <a:endParaRPr sz="3000" dirty="0">
              <a:solidFill>
                <a:srgbClr val="F3F3F3"/>
              </a:solidFill>
            </a:endParaRPr>
          </a:p>
        </p:txBody>
      </p:sp>
      <p:sp>
        <p:nvSpPr>
          <p:cNvPr id="110" name="Google Shape;110;p25"/>
          <p:cNvSpPr txBox="1">
            <a:spLocks noGrp="1"/>
          </p:cNvSpPr>
          <p:nvPr>
            <p:ph type="body" idx="1"/>
          </p:nvPr>
        </p:nvSpPr>
        <p:spPr>
          <a:xfrm>
            <a:off x="876117" y="1082525"/>
            <a:ext cx="3695883" cy="3606000"/>
          </a:xfrm>
          <a:prstGeom prst="rect">
            <a:avLst/>
          </a:prstGeom>
          <a:solidFill>
            <a:srgbClr val="0C343D">
              <a:alpha val="56699"/>
            </a:srgbClr>
          </a:solidFill>
        </p:spPr>
        <p:txBody>
          <a:bodyPr spcFirstLastPara="1" wrap="square" lIns="234000" tIns="234000" rIns="234000" bIns="91425" anchor="t" anchorCtr="0">
            <a:noAutofit/>
          </a:bodyPr>
          <a:lstStyle/>
          <a:p>
            <a:pPr marL="0" indent="0" algn="just">
              <a:lnSpc>
                <a:spcPct val="150000"/>
              </a:lnSpc>
              <a:spcBef>
                <a:spcPts val="1600"/>
              </a:spcBef>
              <a:spcAft>
                <a:spcPts val="1600"/>
              </a:spcAft>
              <a:buNone/>
            </a:pPr>
            <a:r>
              <a:rPr lang="en-US" sz="1600" dirty="0">
                <a:effectLst/>
                <a:latin typeface="Fira Sans Condensed Light" panose="020B0604020202020204" charset="0"/>
                <a:ea typeface="Times New Roman" panose="02020603050405020304" pitchFamily="18" charset="0"/>
              </a:rPr>
              <a:t>This is a Paradigmatic strategy for Real time Face recognition. Preparing is moderate, yet discovery is quick. The undertaking of face location in Viola Jones calculation utilizes a 24x24 window as the base window size to begin assessing these highlights in some random picture.</a:t>
            </a:r>
            <a:endParaRPr lang="en-IN" sz="1600" dirty="0">
              <a:effectLst/>
              <a:latin typeface="Fira Sans Condensed Light" panose="020B0604020202020204" charset="0"/>
              <a:ea typeface="Times New Roman" panose="02020603050405020304" pitchFamily="18" charset="0"/>
            </a:endParaRPr>
          </a:p>
          <a:p>
            <a:pPr marL="0" lvl="0" indent="0" algn="just" rtl="0">
              <a:lnSpc>
                <a:spcPct val="150000"/>
              </a:lnSpc>
              <a:spcBef>
                <a:spcPts val="1600"/>
              </a:spcBef>
              <a:spcAft>
                <a:spcPts val="1600"/>
              </a:spcAft>
              <a:buNone/>
            </a:pPr>
            <a:endParaRPr lang="en-US" sz="1600" b="0" i="0" dirty="0">
              <a:solidFill>
                <a:schemeClr val="tx2"/>
              </a:solidFill>
              <a:effectLst/>
              <a:latin typeface="Fira Sans Condensed Light" panose="020B0604020202020204" charset="0"/>
              <a:cs typeface="Rajdhani" panose="020B0604020202020204" charset="0"/>
            </a:endParaRPr>
          </a:p>
        </p:txBody>
      </p:sp>
      <p:pic>
        <p:nvPicPr>
          <p:cNvPr id="4" name="Picture 3">
            <a:extLst>
              <a:ext uri="{FF2B5EF4-FFF2-40B4-BE49-F238E27FC236}">
                <a16:creationId xmlns:a16="http://schemas.microsoft.com/office/drawing/2014/main" id="{D0A7F6BF-1A71-45C1-9F55-438AD0132809}"/>
              </a:ext>
            </a:extLst>
          </p:cNvPr>
          <p:cNvPicPr/>
          <p:nvPr/>
        </p:nvPicPr>
        <p:blipFill>
          <a:blip r:embed="rId4"/>
          <a:stretch>
            <a:fillRect/>
          </a:stretch>
        </p:blipFill>
        <p:spPr>
          <a:xfrm>
            <a:off x="5366077" y="1885413"/>
            <a:ext cx="3058023" cy="1668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467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Contribution </a:t>
            </a:r>
            <a:endParaRPr sz="3000" dirty="0">
              <a:solidFill>
                <a:srgbClr val="F3F3F3"/>
              </a:solidFill>
            </a:endParaRPr>
          </a:p>
        </p:txBody>
      </p:sp>
      <p:sp>
        <p:nvSpPr>
          <p:cNvPr id="110" name="Google Shape;110;p25"/>
          <p:cNvSpPr txBox="1">
            <a:spLocks noGrp="1"/>
          </p:cNvSpPr>
          <p:nvPr>
            <p:ph type="body" idx="1"/>
          </p:nvPr>
        </p:nvSpPr>
        <p:spPr>
          <a:xfrm>
            <a:off x="4809463" y="1348339"/>
            <a:ext cx="3993767" cy="3437736"/>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rtl="0">
              <a:spcBef>
                <a:spcPts val="1600"/>
              </a:spcBef>
              <a:spcAft>
                <a:spcPts val="1600"/>
              </a:spcAft>
              <a:buNone/>
            </a:pPr>
            <a:r>
              <a:rPr lang="en-US" sz="1600" b="1" dirty="0"/>
              <a:t>Abhinav Ranjith</a:t>
            </a:r>
            <a:endParaRPr lang="en-US" sz="1600" b="1" dirty="0">
              <a:solidFill>
                <a:srgbClr val="F3F3F3"/>
              </a:solidFill>
            </a:endParaRPr>
          </a:p>
          <a:p>
            <a:pPr marL="285750" lvl="0" indent="-285750" rtl="0">
              <a:spcBef>
                <a:spcPts val="1600"/>
              </a:spcBef>
              <a:spcAft>
                <a:spcPts val="1600"/>
              </a:spcAft>
              <a:buClr>
                <a:schemeClr val="tx2"/>
              </a:buClr>
              <a:buFont typeface="Wingdings" panose="05000000000000000000" pitchFamily="2" charset="2"/>
              <a:buChar char="ü"/>
            </a:pPr>
            <a:r>
              <a:rPr lang="en-US" dirty="0"/>
              <a:t>Studied about various algorithms, libraries and functions used in the code</a:t>
            </a:r>
            <a:endParaRPr lang="en-US" dirty="0">
              <a:solidFill>
                <a:srgbClr val="F3F3F3"/>
              </a:solidFill>
            </a:endParaRPr>
          </a:p>
          <a:p>
            <a:pPr marL="285750" indent="-285750">
              <a:spcBef>
                <a:spcPts val="1600"/>
              </a:spcBef>
              <a:spcAft>
                <a:spcPts val="1600"/>
              </a:spcAft>
              <a:buClr>
                <a:schemeClr val="tx2"/>
              </a:buClr>
              <a:buFont typeface="Wingdings" panose="05000000000000000000" pitchFamily="2" charset="2"/>
              <a:buChar char="ü"/>
            </a:pPr>
            <a:r>
              <a:rPr lang="en-US" dirty="0"/>
              <a:t>Implementation of Create_dataset.py file for creating a new dataset</a:t>
            </a:r>
          </a:p>
          <a:p>
            <a:pPr marL="285750" lvl="0" indent="-285750" rtl="0">
              <a:spcBef>
                <a:spcPts val="1600"/>
              </a:spcBef>
              <a:spcAft>
                <a:spcPts val="1600"/>
              </a:spcAft>
              <a:buClr>
                <a:schemeClr val="tx2"/>
              </a:buClr>
              <a:buFont typeface="Wingdings" panose="05000000000000000000" pitchFamily="2" charset="2"/>
              <a:buChar char="ü"/>
            </a:pPr>
            <a:r>
              <a:rPr lang="en-US" dirty="0">
                <a:solidFill>
                  <a:srgbClr val="F3F3F3"/>
                </a:solidFill>
              </a:rPr>
              <a:t>Managing the directories and making folders and subfolders</a:t>
            </a:r>
          </a:p>
        </p:txBody>
      </p:sp>
      <p:sp>
        <p:nvSpPr>
          <p:cNvPr id="8" name="Google Shape;110;p25">
            <a:extLst>
              <a:ext uri="{FF2B5EF4-FFF2-40B4-BE49-F238E27FC236}">
                <a16:creationId xmlns:a16="http://schemas.microsoft.com/office/drawing/2014/main" id="{F7BD1352-6F01-475C-A24D-B2E680F9B076}"/>
              </a:ext>
            </a:extLst>
          </p:cNvPr>
          <p:cNvSpPr txBox="1">
            <a:spLocks/>
          </p:cNvSpPr>
          <p:nvPr/>
        </p:nvSpPr>
        <p:spPr>
          <a:xfrm>
            <a:off x="340772" y="1348339"/>
            <a:ext cx="3993767" cy="3437736"/>
          </a:xfrm>
          <a:prstGeom prst="rect">
            <a:avLst/>
          </a:prstGeom>
          <a:solidFill>
            <a:srgbClr val="0C343D">
              <a:alpha val="56699"/>
            </a:srgb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spcBef>
                <a:spcPts val="1600"/>
              </a:spcBef>
              <a:spcAft>
                <a:spcPts val="1600"/>
              </a:spcAft>
              <a:buFont typeface="Fira Sans Condensed Light"/>
              <a:buNone/>
            </a:pPr>
            <a:r>
              <a:rPr lang="en-US" sz="1600" b="1" dirty="0"/>
              <a:t>Abhinav Lohia</a:t>
            </a:r>
          </a:p>
          <a:p>
            <a:pPr marL="285750" indent="-285750">
              <a:spcBef>
                <a:spcPts val="1600"/>
              </a:spcBef>
              <a:spcAft>
                <a:spcPts val="1600"/>
              </a:spcAft>
              <a:buClr>
                <a:schemeClr val="tx2"/>
              </a:buClr>
              <a:buFont typeface="Wingdings" panose="05000000000000000000" pitchFamily="2" charset="2"/>
              <a:buChar char="ü"/>
            </a:pPr>
            <a:r>
              <a:rPr lang="en-US" dirty="0"/>
              <a:t>Researched about  various automated attendance system currently available</a:t>
            </a:r>
          </a:p>
          <a:p>
            <a:pPr marL="285750" indent="-285750">
              <a:spcBef>
                <a:spcPts val="1600"/>
              </a:spcBef>
              <a:spcAft>
                <a:spcPts val="1600"/>
              </a:spcAft>
              <a:buClr>
                <a:schemeClr val="tx2"/>
              </a:buClr>
              <a:buFont typeface="Wingdings" panose="05000000000000000000" pitchFamily="2" charset="2"/>
              <a:buChar char="ü"/>
            </a:pPr>
            <a:r>
              <a:rPr lang="en-US" dirty="0"/>
              <a:t>Implementation of train_dataset.py file and recognize.py file</a:t>
            </a:r>
          </a:p>
          <a:p>
            <a:pPr marL="285750" indent="-285750">
              <a:spcBef>
                <a:spcPts val="1600"/>
              </a:spcBef>
              <a:spcAft>
                <a:spcPts val="1600"/>
              </a:spcAft>
              <a:buClr>
                <a:schemeClr val="tx2"/>
              </a:buClr>
              <a:buFont typeface="Wingdings" panose="05000000000000000000" pitchFamily="2" charset="2"/>
              <a:buChar char="ü"/>
            </a:pPr>
            <a:r>
              <a:rPr lang="en-US" dirty="0"/>
              <a:t>Debugging of the entire code using Stackoverflow and various documentations</a:t>
            </a:r>
          </a:p>
        </p:txBody>
      </p:sp>
    </p:spTree>
    <p:extLst>
      <p:ext uri="{BB962C8B-B14F-4D97-AF65-F5344CB8AC3E}">
        <p14:creationId xmlns:p14="http://schemas.microsoft.com/office/powerpoint/2010/main" val="209912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Wingdings" panose="05000000000000000000" pitchFamily="2" charset="2"/>
              <a:buChar char="Ø"/>
            </a:pPr>
            <a:r>
              <a:rPr lang="en-US" dirty="0">
                <a:solidFill>
                  <a:srgbClr val="EFEFEF"/>
                </a:solidFill>
              </a:rPr>
              <a:t>Creating automated online attendance system for saving time </a:t>
            </a:r>
          </a:p>
          <a:p>
            <a:pPr marL="285750" lvl="0" indent="-285750" algn="l" rtl="0">
              <a:lnSpc>
                <a:spcPct val="200000"/>
              </a:lnSpc>
              <a:spcBef>
                <a:spcPts val="0"/>
              </a:spcBef>
              <a:spcAft>
                <a:spcPts val="0"/>
              </a:spcAft>
              <a:buClr>
                <a:schemeClr val="tx2"/>
              </a:buClr>
              <a:buFont typeface="Wingdings" panose="05000000000000000000" pitchFamily="2" charset="2"/>
              <a:buChar char="Ø"/>
            </a:pPr>
            <a:r>
              <a:rPr lang="en-US" dirty="0">
                <a:solidFill>
                  <a:srgbClr val="EFEFEF"/>
                </a:solidFill>
              </a:rPr>
              <a:t>Using the famous algorithm </a:t>
            </a:r>
            <a:r>
              <a:rPr lang="en-US" b="0" i="0" dirty="0">
                <a:solidFill>
                  <a:schemeClr val="tx2"/>
                </a:solidFill>
                <a:effectLst/>
                <a:latin typeface="Fira Sans Condensed Light" panose="020B0604020202020204" charset="0"/>
                <a:cs typeface="Rajdhani" panose="020B0604020202020204" charset="0"/>
              </a:rPr>
              <a:t>Viola Jones Algorithm for the implementation of code</a:t>
            </a:r>
          </a:p>
          <a:p>
            <a:pPr marL="285750" lvl="0" indent="-285750" algn="l" rtl="0">
              <a:lnSpc>
                <a:spcPct val="200000"/>
              </a:lnSpc>
              <a:spcBef>
                <a:spcPts val="0"/>
              </a:spcBef>
              <a:spcAft>
                <a:spcPts val="0"/>
              </a:spcAft>
              <a:buClr>
                <a:schemeClr val="tx2"/>
              </a:buClr>
              <a:buFont typeface="Wingdings" panose="05000000000000000000" pitchFamily="2" charset="2"/>
              <a:buChar char="Ø"/>
            </a:pPr>
            <a:r>
              <a:rPr lang="en-US" dirty="0">
                <a:solidFill>
                  <a:schemeClr val="tx2"/>
                </a:solidFill>
                <a:latin typeface="Fira Sans Condensed Light" panose="020B0604020202020204" charset="0"/>
                <a:cs typeface="Rajdhani" panose="020B0604020202020204" charset="0"/>
              </a:rPr>
              <a:t>we have created Create_dataset.py file for creating a new dataset which will take 50 snapshots of a student </a:t>
            </a:r>
          </a:p>
          <a:p>
            <a:pPr marL="285750" lvl="0" indent="-285750" algn="l" rtl="0">
              <a:lnSpc>
                <a:spcPct val="200000"/>
              </a:lnSpc>
              <a:spcBef>
                <a:spcPts val="0"/>
              </a:spcBef>
              <a:spcAft>
                <a:spcPts val="0"/>
              </a:spcAft>
              <a:buClr>
                <a:schemeClr val="tx2"/>
              </a:buClr>
              <a:buFont typeface="Wingdings" panose="05000000000000000000" pitchFamily="2" charset="2"/>
              <a:buChar char="Ø"/>
            </a:pPr>
            <a:r>
              <a:rPr lang="en-US" dirty="0">
                <a:solidFill>
                  <a:srgbClr val="EFEFEF"/>
                </a:solidFill>
                <a:latin typeface="Fira Sans Condensed Light" panose="020B0604020202020204" charset="0"/>
              </a:rPr>
              <a:t>we have created Train_dataset.py file that will train the machine on the given dataset (here the dataset is the dataset folder which contains 50 images of a student)</a:t>
            </a:r>
          </a:p>
          <a:p>
            <a:pPr marL="285750" lvl="0" indent="-285750" algn="l" rtl="0">
              <a:lnSpc>
                <a:spcPct val="200000"/>
              </a:lnSpc>
              <a:spcBef>
                <a:spcPts val="0"/>
              </a:spcBef>
              <a:spcAft>
                <a:spcPts val="0"/>
              </a:spcAft>
              <a:buClr>
                <a:schemeClr val="tx2"/>
              </a:buClr>
              <a:buFont typeface="Wingdings" panose="05000000000000000000" pitchFamily="2" charset="2"/>
              <a:buChar char="Ø"/>
            </a:pPr>
            <a:r>
              <a:rPr lang="en-US" dirty="0">
                <a:solidFill>
                  <a:srgbClr val="EFEFEF"/>
                </a:solidFill>
                <a:latin typeface="Fira Sans Condensed Light" panose="020B0604020202020204" charset="0"/>
              </a:rPr>
              <a:t>Finally, we have created Recognise.py file that will open the webcam for 2 – 5 seconds and try to recognize the student. This also created an excel file inside the firebase folder in which the students will be marked present on that day </a:t>
            </a:r>
          </a:p>
          <a:p>
            <a:pPr marL="285750" lvl="0" indent="-285750" algn="l" rtl="0">
              <a:lnSpc>
                <a:spcPct val="200000"/>
              </a:lnSpc>
              <a:spcBef>
                <a:spcPts val="0"/>
              </a:spcBef>
              <a:spcAft>
                <a:spcPts val="0"/>
              </a:spcAft>
              <a:buClr>
                <a:schemeClr val="tx2"/>
              </a:buClr>
              <a:buFont typeface="Wingdings" panose="05000000000000000000" pitchFamily="2" charset="2"/>
              <a:buChar char="Ø"/>
            </a:pPr>
            <a:endParaRPr lang="en-US" dirty="0">
              <a:solidFill>
                <a:srgbClr val="EFEFEF"/>
              </a:solidFill>
            </a:endParaRPr>
          </a:p>
          <a:p>
            <a:pPr marL="285750" lvl="0" indent="-285750" algn="l" rtl="0">
              <a:lnSpc>
                <a:spcPct val="200000"/>
              </a:lnSpc>
              <a:spcBef>
                <a:spcPts val="0"/>
              </a:spcBef>
              <a:spcAft>
                <a:spcPts val="0"/>
              </a:spcAft>
              <a:buClr>
                <a:schemeClr val="tx2"/>
              </a:buClr>
              <a:buFont typeface="Wingdings" panose="05000000000000000000" pitchFamily="2" charset="2"/>
              <a:buChar char="Ø"/>
            </a:pPr>
            <a:endParaRPr dirty="0">
              <a:solidFill>
                <a:srgbClr val="EFEFEF"/>
              </a:solidFill>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Complete Plan</a:t>
            </a:r>
            <a:endParaRPr dirty="0">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285750" marR="73660" lvl="0" indent="-285750" algn="just">
              <a:lnSpc>
                <a:spcPct val="150000"/>
              </a:lnSpc>
              <a:spcBef>
                <a:spcPts val="695"/>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dataset: This folder will store all the images on which training will take place. It contains 50 .bmp images files of a person in black and white format.</a:t>
            </a:r>
            <a:endParaRPr lang="en-IN" sz="1600" dirty="0">
              <a:effectLst/>
              <a:latin typeface="Fira Sans Condensed Light" panose="020B0604020202020204" charset="0"/>
              <a:ea typeface="Times New Roman" panose="02020603050405020304" pitchFamily="18" charset="0"/>
            </a:endParaRPr>
          </a:p>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firebase</a:t>
            </a:r>
            <a:r>
              <a:rPr lang="en-US" sz="1600" spc="-20" dirty="0">
                <a:effectLst/>
                <a:latin typeface="Fira Sans Condensed Light" panose="020B0604020202020204" charset="0"/>
                <a:ea typeface="Times New Roman" panose="02020603050405020304" pitchFamily="18" charset="0"/>
              </a:rPr>
              <a:t>: This folder again contains a folder </a:t>
            </a:r>
            <a:r>
              <a:rPr lang="en-US" sz="1600" spc="-20" dirty="0" err="1">
                <a:effectLst/>
                <a:latin typeface="Fira Sans Condensed Light" panose="020B0604020202020204" charset="0"/>
                <a:ea typeface="Times New Roman" panose="02020603050405020304" pitchFamily="18" charset="0"/>
              </a:rPr>
              <a:t>attendance_files</a:t>
            </a:r>
            <a:r>
              <a:rPr lang="en-US" sz="1600" spc="-20" dirty="0">
                <a:effectLst/>
                <a:latin typeface="Fira Sans Condensed Light" panose="020B0604020202020204" charset="0"/>
                <a:ea typeface="Times New Roman" panose="02020603050405020304" pitchFamily="18" charset="0"/>
              </a:rPr>
              <a:t> which will store the </a:t>
            </a:r>
            <a:r>
              <a:rPr lang="en-US" sz="1600" spc="-20" dirty="0" err="1">
                <a:effectLst/>
                <a:latin typeface="Fira Sans Condensed Light" panose="020B0604020202020204" charset="0"/>
                <a:ea typeface="Times New Roman" panose="02020603050405020304" pitchFamily="18" charset="0"/>
              </a:rPr>
              <a:t>the</a:t>
            </a:r>
            <a:r>
              <a:rPr lang="en-US" sz="1600" spc="-20" dirty="0">
                <a:effectLst/>
                <a:latin typeface="Fira Sans Condensed Light" panose="020B0604020202020204" charset="0"/>
                <a:ea typeface="Times New Roman" panose="02020603050405020304" pitchFamily="18" charset="0"/>
              </a:rPr>
              <a:t> .xlsx file having the name of the student with his/her attendance record for a given day.</a:t>
            </a:r>
            <a:endParaRPr lang="en-IN" sz="1600" dirty="0">
              <a:effectLst/>
              <a:latin typeface="Fira Sans Condensed Light" panose="020B0604020202020204" charset="0"/>
              <a:ea typeface="Times New Roman" panose="02020603050405020304" pitchFamily="18" charset="0"/>
            </a:endParaRPr>
          </a:p>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spc="-20" dirty="0">
                <a:effectLst/>
                <a:latin typeface="Fira Sans Condensed Light" panose="020B0604020202020204" charset="0"/>
                <a:ea typeface="Times New Roman" panose="02020603050405020304" pitchFamily="18" charset="0"/>
              </a:rPr>
              <a:t>trainer: This folder will contain a file </a:t>
            </a:r>
            <a:r>
              <a:rPr lang="en-US" sz="1600" spc="-20" dirty="0" err="1">
                <a:effectLst/>
                <a:latin typeface="Fira Sans Condensed Light" panose="020B0604020202020204" charset="0"/>
                <a:ea typeface="Times New Roman" panose="02020603050405020304" pitchFamily="18" charset="0"/>
              </a:rPr>
              <a:t>trainer.yml</a:t>
            </a:r>
            <a:r>
              <a:rPr lang="en-US" sz="1600" spc="-20" dirty="0">
                <a:effectLst/>
                <a:latin typeface="Fira Sans Condensed Light" panose="020B0604020202020204" charset="0"/>
                <a:ea typeface="Times New Roman" panose="02020603050405020304" pitchFamily="18" charset="0"/>
              </a:rPr>
              <a:t> that will store all the training data after training takes place. It will be stored in YAML format.</a:t>
            </a:r>
            <a:endParaRPr lang="en-IN" sz="1600" dirty="0">
              <a:effectLst/>
              <a:latin typeface="Fira Sans Condensed Light" panose="020B0604020202020204" charset="0"/>
              <a:ea typeface="Times New Roman" panose="02020603050405020304" pitchFamily="18" charset="0"/>
            </a:endParaRPr>
          </a:p>
          <a:p>
            <a:pPr marL="285750" indent="-285750">
              <a:lnSpc>
                <a:spcPct val="150000"/>
              </a:lnSpc>
              <a:buClr>
                <a:schemeClr val="tx2"/>
              </a:buClr>
              <a:buFont typeface="Wingdings" panose="05000000000000000000" pitchFamily="2" charset="2"/>
              <a:buChar char="Ø"/>
            </a:pPr>
            <a:r>
              <a:rPr lang="en-US" sz="1600" spc="-20" dirty="0">
                <a:effectLst/>
                <a:latin typeface="Fira Sans Condensed Light" panose="020B0604020202020204" charset="0"/>
                <a:ea typeface="Times New Roman" panose="02020603050405020304" pitchFamily="18" charset="0"/>
              </a:rPr>
              <a:t>Create_dataset.py: This file will help in creating 50 black and white images of a person and maintain a database.</a:t>
            </a:r>
            <a:endParaRPr lang="en-IN" sz="1600" dirty="0">
              <a:effectLst/>
              <a:latin typeface="Fira Sans Condensed Light" panose="020B0604020202020204" charset="0"/>
              <a:ea typeface="Times New Roman" panose="02020603050405020304" pitchFamily="18" charset="0"/>
            </a:endParaRPr>
          </a:p>
          <a:p>
            <a:pPr marL="285750" lvl="0" indent="-285750" algn="l" rtl="0">
              <a:lnSpc>
                <a:spcPct val="200000"/>
              </a:lnSpc>
              <a:spcBef>
                <a:spcPts val="0"/>
              </a:spcBef>
              <a:spcAft>
                <a:spcPts val="0"/>
              </a:spcAft>
              <a:buClr>
                <a:schemeClr val="tx2"/>
              </a:buClr>
              <a:buFont typeface="Wingdings" panose="05000000000000000000" pitchFamily="2" charset="2"/>
              <a:buChar char="Ø"/>
            </a:pPr>
            <a:endParaRPr lang="en-US" dirty="0">
              <a:solidFill>
                <a:srgbClr val="EFEFEF"/>
              </a:solidFill>
            </a:endParaRPr>
          </a:p>
          <a:p>
            <a:pPr marL="285750" lvl="0" indent="-285750" algn="l" rtl="0">
              <a:lnSpc>
                <a:spcPct val="200000"/>
              </a:lnSpc>
              <a:spcBef>
                <a:spcPts val="0"/>
              </a:spcBef>
              <a:spcAft>
                <a:spcPts val="0"/>
              </a:spcAft>
              <a:buClr>
                <a:schemeClr val="tx2"/>
              </a:buClr>
              <a:buFont typeface="Wingdings" panose="05000000000000000000" pitchFamily="2" charset="2"/>
              <a:buChar char="Ø"/>
            </a:pPr>
            <a:endParaRPr dirty="0">
              <a:solidFill>
                <a:srgbClr val="EFEFEF"/>
              </a:solidFill>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3F3F3"/>
                </a:solidFill>
              </a:rPr>
              <a:t>Implementation</a:t>
            </a:r>
            <a:endParaRPr dirty="0">
              <a:solidFill>
                <a:srgbClr val="F3F3F3"/>
              </a:solidFill>
            </a:endParaRPr>
          </a:p>
        </p:txBody>
      </p:sp>
    </p:spTree>
    <p:extLst>
      <p:ext uri="{BB962C8B-B14F-4D97-AF65-F5344CB8AC3E}">
        <p14:creationId xmlns:p14="http://schemas.microsoft.com/office/powerpoint/2010/main" val="157267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haarcascade_frontalface_default.xml: This file is necessary to implement the algorithm as it is working on </a:t>
            </a:r>
            <a:r>
              <a:rPr lang="en-US" sz="1600" dirty="0" err="1">
                <a:effectLst/>
                <a:latin typeface="Fira Sans Condensed Light" panose="020B0604020202020204" charset="0"/>
                <a:ea typeface="Times New Roman" panose="02020603050405020304" pitchFamily="18" charset="0"/>
              </a:rPr>
              <a:t>haar</a:t>
            </a:r>
            <a:r>
              <a:rPr lang="en-US" sz="1600" dirty="0">
                <a:effectLst/>
                <a:latin typeface="Fira Sans Condensed Light" panose="020B0604020202020204" charset="0"/>
                <a:ea typeface="Times New Roman" panose="02020603050405020304" pitchFamily="18" charset="0"/>
              </a:rPr>
              <a:t> cascade frontal face.</a:t>
            </a:r>
            <a:endParaRPr lang="en-IN" sz="1600" dirty="0">
              <a:effectLst/>
              <a:latin typeface="Fira Sans Condensed Light" panose="020B0604020202020204" charset="0"/>
              <a:ea typeface="Times New Roman" panose="02020603050405020304" pitchFamily="18" charset="0"/>
            </a:endParaRPr>
          </a:p>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Recognise.py: This file is used to take the attendance of a person on a particular day and create an excel file to store the data.</a:t>
            </a:r>
            <a:endParaRPr lang="en-IN" sz="1600" dirty="0">
              <a:effectLst/>
              <a:latin typeface="Fira Sans Condensed Light" panose="020B0604020202020204" charset="0"/>
              <a:ea typeface="Times New Roman" panose="02020603050405020304" pitchFamily="18" charset="0"/>
            </a:endParaRPr>
          </a:p>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Train_dataset.py: This file helps in training the machine on the created dataset and save the data in .</a:t>
            </a:r>
            <a:r>
              <a:rPr lang="en-US" sz="1600" dirty="0" err="1">
                <a:effectLst/>
                <a:latin typeface="Fira Sans Condensed Light" panose="020B0604020202020204" charset="0"/>
                <a:ea typeface="Times New Roman" panose="02020603050405020304" pitchFamily="18" charset="0"/>
              </a:rPr>
              <a:t>yml</a:t>
            </a:r>
            <a:r>
              <a:rPr lang="en-US" sz="1600" dirty="0">
                <a:effectLst/>
                <a:latin typeface="Fira Sans Condensed Light" panose="020B0604020202020204" charset="0"/>
                <a:ea typeface="Times New Roman" panose="02020603050405020304" pitchFamily="18" charset="0"/>
              </a:rPr>
              <a:t> format inside the trainer folder.</a:t>
            </a:r>
            <a:endParaRPr lang="en-IN" sz="1600" dirty="0">
              <a:effectLst/>
              <a:latin typeface="Fira Sans Condensed Light" panose="020B0604020202020204" charset="0"/>
              <a:ea typeface="Times New Roman" panose="02020603050405020304" pitchFamily="18" charset="0"/>
            </a:endParaRPr>
          </a:p>
          <a:p>
            <a:pPr marL="285750" marR="74930" lvl="0" indent="-285750" algn="just">
              <a:lnSpc>
                <a:spcPct val="150000"/>
              </a:lnSpc>
              <a:spcBef>
                <a:spcPts val="790"/>
              </a:spcBef>
              <a:spcAft>
                <a:spcPts val="0"/>
              </a:spcAft>
              <a:buClr>
                <a:schemeClr val="tx2"/>
              </a:buClr>
              <a:buSzPts val="1100"/>
              <a:buFont typeface="Wingdings" panose="05000000000000000000" pitchFamily="2" charset="2"/>
              <a:buChar char="Ø"/>
              <a:tabLst>
                <a:tab pos="353695" algn="l"/>
              </a:tabLst>
            </a:pPr>
            <a:r>
              <a:rPr lang="en-US" sz="1600" dirty="0">
                <a:effectLst/>
                <a:latin typeface="Fira Sans Condensed Light" panose="020B0604020202020204" charset="0"/>
                <a:ea typeface="Times New Roman" panose="02020603050405020304" pitchFamily="18" charset="0"/>
              </a:rPr>
              <a:t>xlwrite.py: Using this file is mandatory to use the algorithm as it helps in writing and maintaining the .xlsx file under the </a:t>
            </a:r>
            <a:r>
              <a:rPr lang="en-US" sz="1600" dirty="0" err="1">
                <a:effectLst/>
                <a:latin typeface="Fira Sans Condensed Light" panose="020B0604020202020204" charset="0"/>
                <a:ea typeface="Times New Roman" panose="02020603050405020304" pitchFamily="18" charset="0"/>
              </a:rPr>
              <a:t>filebase</a:t>
            </a:r>
            <a:r>
              <a:rPr lang="en-US" sz="1600" dirty="0">
                <a:effectLst/>
                <a:latin typeface="Fira Sans Condensed Light" panose="020B0604020202020204" charset="0"/>
                <a:ea typeface="Times New Roman" panose="02020603050405020304" pitchFamily="18" charset="0"/>
              </a:rPr>
              <a:t> folder.</a:t>
            </a:r>
            <a:endParaRPr lang="en-IN" sz="1600" dirty="0">
              <a:effectLst/>
              <a:latin typeface="Fira Sans Condensed Light" panose="020B0604020202020204" charset="0"/>
              <a:ea typeface="Times New Roman" panose="02020603050405020304" pitchFamily="18" charset="0"/>
            </a:endParaRPr>
          </a:p>
          <a:p>
            <a:pPr marL="285750" lvl="0" indent="-285750" algn="l" rtl="0">
              <a:lnSpc>
                <a:spcPct val="150000"/>
              </a:lnSpc>
              <a:spcBef>
                <a:spcPts val="0"/>
              </a:spcBef>
              <a:spcAft>
                <a:spcPts val="0"/>
              </a:spcAft>
              <a:buClr>
                <a:schemeClr val="tx2"/>
              </a:buClr>
              <a:buFont typeface="Wingdings" panose="05000000000000000000" pitchFamily="2" charset="2"/>
              <a:buChar char="Ø"/>
            </a:pPr>
            <a:endParaRPr lang="en-US" sz="1600" dirty="0">
              <a:solidFill>
                <a:srgbClr val="EFEFEF"/>
              </a:solidFill>
              <a:latin typeface="Fira Sans Condensed Light" panose="020B0604020202020204" charset="0"/>
            </a:endParaRPr>
          </a:p>
          <a:p>
            <a:pPr marL="285750" lvl="0" indent="-285750" algn="l" rtl="0">
              <a:lnSpc>
                <a:spcPct val="150000"/>
              </a:lnSpc>
              <a:spcBef>
                <a:spcPts val="0"/>
              </a:spcBef>
              <a:spcAft>
                <a:spcPts val="0"/>
              </a:spcAft>
              <a:buClr>
                <a:schemeClr val="tx2"/>
              </a:buClr>
              <a:buFont typeface="Wingdings" panose="05000000000000000000" pitchFamily="2" charset="2"/>
              <a:buChar char="Ø"/>
            </a:pPr>
            <a:endParaRPr sz="1600" dirty="0">
              <a:solidFill>
                <a:srgbClr val="EFEFEF"/>
              </a:solidFill>
              <a:latin typeface="Fira Sans Condensed Light" panose="020B0604020202020204"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3F3F3"/>
                </a:solidFill>
              </a:rPr>
              <a:t>Implementation</a:t>
            </a:r>
            <a:endParaRPr dirty="0">
              <a:solidFill>
                <a:srgbClr val="F3F3F3"/>
              </a:solidFill>
            </a:endParaRPr>
          </a:p>
        </p:txBody>
      </p:sp>
    </p:spTree>
    <p:extLst>
      <p:ext uri="{BB962C8B-B14F-4D97-AF65-F5344CB8AC3E}">
        <p14:creationId xmlns:p14="http://schemas.microsoft.com/office/powerpoint/2010/main" val="19120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It is the most respected calculations for face recognition real time. </a:t>
            </a:r>
            <a:endParaRPr lang="en-IN" sz="1600" dirty="0">
              <a:effectLst/>
              <a:latin typeface="Fira Sans Condensed Light" panose="020B0604020202020204" charset="0"/>
              <a:ea typeface="Times New Roman" panose="02020603050405020304" pitchFamily="18" charset="0"/>
            </a:endParaRPr>
          </a:p>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The primary benefit of this methodology is uncompetitive recognition speed while generally high recognition precision, similar to much more slow calculations.</a:t>
            </a:r>
            <a:endParaRPr lang="en-IN" sz="1600" dirty="0">
              <a:effectLst/>
              <a:latin typeface="Fira Sans Condensed Light" panose="020B0604020202020204" charset="0"/>
              <a:ea typeface="Times New Roman" panose="02020603050405020304" pitchFamily="18" charset="0"/>
            </a:endParaRPr>
          </a:p>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High precision, Viola Jones gives exact face recognition. </a:t>
            </a:r>
            <a:endParaRPr lang="en-IN" sz="1600" dirty="0">
              <a:effectLst/>
              <a:latin typeface="Fira Sans Condensed Light" panose="020B0604020202020204" charset="0"/>
              <a:ea typeface="Times New Roman" panose="02020603050405020304" pitchFamily="18" charset="0"/>
            </a:endParaRPr>
          </a:p>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Constructing a course of classifiers which completely decreases calculation time while improving recognition exactness. </a:t>
            </a:r>
            <a:endParaRPr lang="en-IN" sz="1600" dirty="0">
              <a:effectLst/>
              <a:latin typeface="Fira Sans Condensed Light" panose="020B0604020202020204" charset="0"/>
              <a:ea typeface="Times New Roman" panose="02020603050405020304" pitchFamily="18" charset="0"/>
            </a:endParaRPr>
          </a:p>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The Viola and Jones procedure for face recognition is a particularly effective strategy as it has a very low false positive rate.</a:t>
            </a:r>
            <a:endParaRPr lang="en-IN" sz="1600" dirty="0">
              <a:effectLst/>
              <a:latin typeface="Fira Sans Condensed Light" panose="020B0604020202020204" charset="0"/>
              <a:ea typeface="Times New Roman" panose="02020603050405020304" pitchFamily="18" charset="0"/>
            </a:endParaRPr>
          </a:p>
          <a:p>
            <a:pPr marL="285750" lvl="0" indent="-285750" algn="l" rtl="0">
              <a:lnSpc>
                <a:spcPct val="150000"/>
              </a:lnSpc>
              <a:spcBef>
                <a:spcPts val="0"/>
              </a:spcBef>
              <a:spcAft>
                <a:spcPts val="0"/>
              </a:spcAft>
              <a:buClr>
                <a:schemeClr val="tx2"/>
              </a:buClr>
              <a:buFont typeface="Wingdings" panose="05000000000000000000" pitchFamily="2" charset="2"/>
              <a:buChar char="Ø"/>
            </a:pPr>
            <a:endParaRPr lang="en-US" sz="1600" dirty="0">
              <a:solidFill>
                <a:srgbClr val="EFEFEF"/>
              </a:solidFill>
              <a:latin typeface="Fira Sans Condensed Light" panose="020B0604020202020204" charset="0"/>
            </a:endParaRPr>
          </a:p>
          <a:p>
            <a:pPr marL="285750" lvl="0" indent="-285750" algn="l" rtl="0">
              <a:lnSpc>
                <a:spcPct val="150000"/>
              </a:lnSpc>
              <a:spcBef>
                <a:spcPts val="0"/>
              </a:spcBef>
              <a:spcAft>
                <a:spcPts val="0"/>
              </a:spcAft>
              <a:buClr>
                <a:schemeClr val="tx2"/>
              </a:buClr>
              <a:buFont typeface="Wingdings" panose="05000000000000000000" pitchFamily="2" charset="2"/>
              <a:buChar char="Ø"/>
            </a:pPr>
            <a:endParaRPr sz="1600" dirty="0">
              <a:solidFill>
                <a:srgbClr val="EFEFEF"/>
              </a:solidFill>
              <a:latin typeface="Fira Sans Condensed Light" panose="020B0604020202020204"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Advantages</a:t>
            </a:r>
            <a:endParaRPr dirty="0">
              <a:solidFill>
                <a:srgbClr val="F3F3F3"/>
              </a:solidFill>
            </a:endParaRPr>
          </a:p>
        </p:txBody>
      </p:sp>
    </p:spTree>
    <p:extLst>
      <p:ext uri="{BB962C8B-B14F-4D97-AF65-F5344CB8AC3E}">
        <p14:creationId xmlns:p14="http://schemas.microsoft.com/office/powerpoint/2010/main" val="123288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100" y="1152475"/>
            <a:ext cx="4119529" cy="1627896"/>
          </a:xfrm>
          <a:prstGeom prst="rect">
            <a:avLst/>
          </a:prstGeom>
          <a:noFill/>
        </p:spPr>
        <p:txBody>
          <a:bodyPr spcFirstLastPara="1" wrap="square" lIns="91425" tIns="91425" rIns="91425" bIns="91425" anchor="t" anchorCtr="0">
            <a:noAutofit/>
          </a:bodyPr>
          <a:lstStyle/>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Extremely long training time.</a:t>
            </a:r>
            <a:endParaRPr lang="en-IN" sz="1600" dirty="0">
              <a:effectLst/>
              <a:latin typeface="Fira Sans Condensed Light" panose="020B0604020202020204" charset="0"/>
              <a:ea typeface="Times New Roman" panose="02020603050405020304" pitchFamily="18" charset="0"/>
            </a:endParaRPr>
          </a:p>
          <a:p>
            <a:pPr marL="342900" marR="91440" indent="-342900" algn="just">
              <a:lnSpc>
                <a:spcPct val="150000"/>
              </a:lnSpc>
              <a:spcBef>
                <a:spcPts val="765"/>
              </a:spcBef>
              <a:buClr>
                <a:schemeClr val="tx2"/>
              </a:buClr>
              <a:buFont typeface="Wingdings" panose="05000000000000000000" pitchFamily="2" charset="2"/>
              <a:buChar char="Ø"/>
              <a:tabLst>
                <a:tab pos="355600" algn="l"/>
              </a:tabLst>
            </a:pPr>
            <a:r>
              <a:rPr lang="en-US" sz="1600" dirty="0">
                <a:effectLst/>
                <a:latin typeface="Fira Sans Condensed Light" panose="020B0604020202020204" charset="0"/>
                <a:ea typeface="Times New Roman" panose="02020603050405020304" pitchFamily="18" charset="0"/>
              </a:rPr>
              <a:t>Limited head presents.</a:t>
            </a:r>
            <a:endParaRPr lang="en-IN" sz="1600" dirty="0">
              <a:effectLst/>
              <a:latin typeface="Fira Sans Condensed Light" panose="020B0604020202020204" charset="0"/>
              <a:ea typeface="Times New Roman" panose="02020603050405020304" pitchFamily="18" charset="0"/>
            </a:endParaRPr>
          </a:p>
          <a:p>
            <a:pPr marL="285750" lvl="0" indent="-285750" algn="l" rtl="0">
              <a:lnSpc>
                <a:spcPct val="150000"/>
              </a:lnSpc>
              <a:spcBef>
                <a:spcPts val="0"/>
              </a:spcBef>
              <a:spcAft>
                <a:spcPts val="0"/>
              </a:spcAft>
              <a:buClr>
                <a:schemeClr val="tx2"/>
              </a:buClr>
              <a:buFont typeface="Wingdings" panose="05000000000000000000" pitchFamily="2" charset="2"/>
              <a:buChar char="Ø"/>
            </a:pPr>
            <a:r>
              <a:rPr lang="en-US" sz="1600" dirty="0">
                <a:effectLst/>
                <a:latin typeface="Fira Sans Condensed Light" panose="020B0604020202020204" charset="0"/>
                <a:ea typeface="Times New Roman" panose="02020603050405020304" pitchFamily="18" charset="0"/>
              </a:rPr>
              <a:t>Not distinguish dark Faces.</a:t>
            </a:r>
            <a:endParaRPr sz="1600" dirty="0">
              <a:solidFill>
                <a:srgbClr val="EFEFEF"/>
              </a:solidFill>
              <a:latin typeface="Fira Sans Condensed Light" panose="020B0604020202020204"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Disadvantages</a:t>
            </a:r>
            <a:endParaRPr dirty="0">
              <a:solidFill>
                <a:srgbClr val="F3F3F3"/>
              </a:solidFill>
            </a:endParaRPr>
          </a:p>
        </p:txBody>
      </p:sp>
    </p:spTree>
    <p:extLst>
      <p:ext uri="{BB962C8B-B14F-4D97-AF65-F5344CB8AC3E}">
        <p14:creationId xmlns:p14="http://schemas.microsoft.com/office/powerpoint/2010/main" val="3415283919"/>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879</Words>
  <Application>Microsoft Office PowerPoint</Application>
  <PresentationFormat>On-screen Show (16:9)</PresentationFormat>
  <Paragraphs>55</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Rajdhani</vt:lpstr>
      <vt:lpstr>Anton</vt:lpstr>
      <vt:lpstr>Arial</vt:lpstr>
      <vt:lpstr>Fira Sans Condensed Light</vt:lpstr>
      <vt:lpstr>Wingdings</vt:lpstr>
      <vt:lpstr>Calibri</vt:lpstr>
      <vt:lpstr>Advent Pro Light</vt:lpstr>
      <vt:lpstr>Ai Tech Agency by Slidesgo</vt:lpstr>
      <vt:lpstr>AUTOMATED ATTENDANCE SYSTEM USING IMAGE PROCESSING </vt:lpstr>
      <vt:lpstr>Problem Statement</vt:lpstr>
      <vt:lpstr>Algorithm</vt:lpstr>
      <vt:lpstr>Contribution </vt:lpstr>
      <vt:lpstr>Complete Plan</vt:lpstr>
      <vt:lpstr>Implementation</vt:lpstr>
      <vt:lpstr>Implementation</vt:lpstr>
      <vt:lpstr>Advantages</vt:lpstr>
      <vt:lpstr>Disadvantages</vt:lpstr>
      <vt:lpstr>Conclusion</vt:lpstr>
      <vt:lpstr>Research Paper and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ATTENDANCE SYSTEM USING IMAGE PROCESSING</dc:title>
  <dc:creator>DELL</dc:creator>
  <cp:lastModifiedBy>Abhinav Lohia</cp:lastModifiedBy>
  <cp:revision>21</cp:revision>
  <dcterms:modified xsi:type="dcterms:W3CDTF">2021-11-17T10:19:56Z</dcterms:modified>
</cp:coreProperties>
</file>